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5" r:id="rId8"/>
    <p:sldId id="266" r:id="rId9"/>
    <p:sldId id="262" r:id="rId10"/>
    <p:sldId id="263" r:id="rId11"/>
    <p:sldId id="264" r:id="rId12"/>
  </p:sldIdLst>
  <p:sldSz cx="18288000" cy="10287000"/>
  <p:notesSz cx="6858000" cy="9144000"/>
  <p:embeddedFontLst>
    <p:embeddedFont>
      <p:font typeface="Active Heart" panose="020B0604020202020204" charset="-128"/>
      <p:regular r:id="rId14"/>
    </p:embeddedFont>
    <p:embeddedFont>
      <p:font typeface="Antonio Bold" panose="020B0604020202020204" charset="0"/>
      <p:regular r:id="rId15"/>
    </p:embeddedFont>
    <p:embeddedFont>
      <p:font typeface="Barabara" panose="020B0604020202020204" charset="0"/>
      <p:regular r:id="rId16"/>
    </p:embeddedFont>
    <p:embeddedFont>
      <p:font typeface="Canva Sans Bold" panose="020B0604020202020204" charset="0"/>
      <p:regular r:id="rId17"/>
    </p:embeddedFont>
    <p:embeddedFont>
      <p:font typeface="Garet Bold" panose="020B0604020202020204" charset="0"/>
      <p:regular r:id="rId18"/>
    </p:embeddedFont>
    <p:embeddedFont>
      <p:font typeface="Paalalabas Wide" panose="020B0604020202020204" charset="0"/>
      <p:regular r:id="rId19"/>
    </p:embeddedFont>
    <p:embeddedFont>
      <p:font typeface="Poppins" panose="00000500000000000000" pitchFamily="2" charset="0"/>
      <p:regular r:id="rId20"/>
    </p:embeddedFont>
    <p:embeddedFont>
      <p:font typeface="Poppins Bold" panose="00000800000000000000" charset="0"/>
      <p:regular r:id="rId21"/>
    </p:embeddedFont>
    <p:embeddedFont>
      <p:font typeface="Poppins Semi-Bold" panose="020B0604020202020204" charset="0"/>
      <p:regular r:id="rId22"/>
    </p:embeddedFont>
    <p:embeddedFont>
      <p:font typeface="Source Sans Pro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4" d="100"/>
          <a:sy n="54" d="100"/>
        </p:scale>
        <p:origin x="77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70A22-4450-45DD-B299-C06AF3CEAF17}"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542EA-75D3-444E-87CA-A2ABD72712AA}" type="slidenum">
              <a:rPr lang="en-US" smtClean="0"/>
              <a:t>‹#›</a:t>
            </a:fld>
            <a:endParaRPr lang="en-US"/>
          </a:p>
        </p:txBody>
      </p:sp>
    </p:spTree>
    <p:extLst>
      <p:ext uri="{BB962C8B-B14F-4D97-AF65-F5344CB8AC3E}">
        <p14:creationId xmlns:p14="http://schemas.microsoft.com/office/powerpoint/2010/main" val="2729971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4542EA-75D3-444E-87CA-A2ABD72712AA}" type="slidenum">
              <a:rPr lang="en-US" smtClean="0"/>
              <a:t>1</a:t>
            </a:fld>
            <a:endParaRPr lang="en-US"/>
          </a:p>
        </p:txBody>
      </p:sp>
    </p:spTree>
    <p:extLst>
      <p:ext uri="{BB962C8B-B14F-4D97-AF65-F5344CB8AC3E}">
        <p14:creationId xmlns:p14="http://schemas.microsoft.com/office/powerpoint/2010/main" val="198821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7.sv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0287001"/>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3"/>
              <a:stretch>
                <a:fillRect l="-113405" r="-11951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24423" y="786854"/>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917570" y="2355015"/>
            <a:ext cx="8795646" cy="4552315"/>
          </a:xfrm>
          <a:prstGeom prst="rect">
            <a:avLst/>
          </a:prstGeom>
        </p:spPr>
        <p:txBody>
          <a:bodyPr lIns="0" tIns="0" rIns="0" bIns="0" rtlCol="0" anchor="t">
            <a:spAutoFit/>
          </a:bodyPr>
          <a:lstStyle/>
          <a:p>
            <a:pPr>
              <a:lnSpc>
                <a:spcPts val="11960"/>
              </a:lnSpc>
            </a:pPr>
            <a:r>
              <a:rPr lang="en-US" sz="10400">
                <a:solidFill>
                  <a:srgbClr val="000000"/>
                </a:solidFill>
                <a:latin typeface="Garet Bold"/>
              </a:rPr>
              <a:t>AMAZON SALES ANALYSIS</a:t>
            </a:r>
          </a:p>
        </p:txBody>
      </p:sp>
      <p:grpSp>
        <p:nvGrpSpPr>
          <p:cNvPr id="21" name="Group 21"/>
          <p:cNvGrpSpPr/>
          <p:nvPr/>
        </p:nvGrpSpPr>
        <p:grpSpPr>
          <a:xfrm>
            <a:off x="8537987" y="7425149"/>
            <a:ext cx="2545888" cy="254588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886200" y="7770511"/>
            <a:ext cx="6843957" cy="413318"/>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Barabara"/>
              </a:rPr>
              <a:t>PRESENTED BY – Reshma Selvaraj</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1428754" y="990600"/>
            <a:ext cx="15821161"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0" y="4919677"/>
            <a:ext cx="4964838" cy="4234327"/>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0" y="600105"/>
            <a:ext cx="5056226" cy="4234327"/>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7239000" y="267218"/>
            <a:ext cx="8477084" cy="742432"/>
          </a:xfrm>
          <a:prstGeom prst="rect">
            <a:avLst/>
          </a:prstGeom>
        </p:spPr>
        <p:txBody>
          <a:bodyPr wrap="square"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5391145" y="1337849"/>
            <a:ext cx="9512634" cy="8413643"/>
          </a:xfrm>
          <a:prstGeom prst="rect">
            <a:avLst/>
          </a:prstGeom>
        </p:spPr>
        <p:txBody>
          <a:bodyPr lIns="0" tIns="0" rIns="0" bIns="0" rtlCol="0" anchor="t">
            <a:spAutoFit/>
          </a:bodyPr>
          <a:lstStyle/>
          <a:p>
            <a:pPr algn="just">
              <a:lnSpc>
                <a:spcPts val="3217"/>
              </a:lnSpc>
            </a:pPr>
            <a:endParaRPr dirty="0"/>
          </a:p>
          <a:p>
            <a:pPr marL="532362" lvl="1" indent="-266181" algn="just">
              <a:lnSpc>
                <a:spcPts val="3353"/>
              </a:lnSpc>
              <a:buFont typeface="Arial"/>
              <a:buChar char="•"/>
            </a:pPr>
            <a:r>
              <a:rPr lang="en-US" sz="2465" dirty="0">
                <a:solidFill>
                  <a:srgbClr val="000000"/>
                </a:solidFill>
                <a:latin typeface="Poppins Bold"/>
              </a:rPr>
              <a:t>Monthly Trends:</a:t>
            </a:r>
          </a:p>
          <a:p>
            <a:pPr algn="just">
              <a:lnSpc>
                <a:spcPts val="3217"/>
              </a:lnSpc>
            </a:pPr>
            <a:r>
              <a:rPr lang="en-US" sz="2365" spc="-130" dirty="0">
                <a:solidFill>
                  <a:srgbClr val="000000"/>
                </a:solidFill>
                <a:latin typeface="Poppins"/>
              </a:rPr>
              <a:t>  February, July, and November exhibit the highest number of </a:t>
            </a:r>
          </a:p>
          <a:p>
            <a:pPr algn="just">
              <a:lnSpc>
                <a:spcPts val="3217"/>
              </a:lnSpc>
            </a:pPr>
            <a:r>
              <a:rPr lang="en-US" sz="2365" spc="-130" dirty="0">
                <a:solidFill>
                  <a:srgbClr val="000000"/>
                </a:solidFill>
                <a:latin typeface="Poppins"/>
              </a:rPr>
              <a:t>  orders, while March, June, and August show the Lowest order volumes.</a:t>
            </a:r>
          </a:p>
          <a:p>
            <a:pPr algn="just">
              <a:lnSpc>
                <a:spcPts val="3452"/>
              </a:lnSpc>
            </a:pPr>
            <a:endParaRPr lang="en-US" sz="2365" spc="-130" dirty="0">
              <a:solidFill>
                <a:srgbClr val="000000"/>
              </a:solidFill>
              <a:latin typeface="Poppins"/>
            </a:endParaRPr>
          </a:p>
          <a:p>
            <a:pPr marL="532362" lvl="1" indent="-266181" algn="just">
              <a:lnSpc>
                <a:spcPts val="3452"/>
              </a:lnSpc>
              <a:buFont typeface="Arial"/>
              <a:buChar char="•"/>
            </a:pPr>
            <a:r>
              <a:rPr lang="en-US" sz="2465" dirty="0">
                <a:solidFill>
                  <a:srgbClr val="000000"/>
                </a:solidFill>
                <a:latin typeface="Poppins Bold"/>
              </a:rPr>
              <a:t>Profit Percentage by Regions:</a:t>
            </a:r>
          </a:p>
          <a:p>
            <a:pPr algn="just">
              <a:lnSpc>
                <a:spcPts val="3312"/>
              </a:lnSpc>
            </a:pPr>
            <a:r>
              <a:rPr lang="en-US" sz="2365" dirty="0">
                <a:solidFill>
                  <a:srgbClr val="000000"/>
                </a:solidFill>
                <a:latin typeface="Poppins"/>
              </a:rPr>
              <a:t>Europe and Sub-Saharan Africa are the most profitable regions, contributing 25% and 28% respectively to the total profit. Other significant regions include Asia (14%), Australia and Oceania (11%), Central America and the Caribbean (6%), and Middle East &amp; North America (13%).</a:t>
            </a:r>
          </a:p>
          <a:p>
            <a:pPr algn="just">
              <a:lnSpc>
                <a:spcPts val="3452"/>
              </a:lnSpc>
            </a:pPr>
            <a:endParaRPr lang="en-US" sz="2365" dirty="0">
              <a:solidFill>
                <a:srgbClr val="000000"/>
              </a:solidFill>
              <a:latin typeface="Poppins"/>
            </a:endParaRPr>
          </a:p>
          <a:p>
            <a:pPr marL="532362" lvl="1" indent="-266181" algn="just">
              <a:lnSpc>
                <a:spcPts val="3452"/>
              </a:lnSpc>
              <a:buFont typeface="Arial"/>
              <a:buChar char="•"/>
            </a:pPr>
            <a:r>
              <a:rPr lang="en-US" sz="2465" dirty="0">
                <a:solidFill>
                  <a:srgbClr val="000000"/>
                </a:solidFill>
                <a:latin typeface="Poppins Bold"/>
              </a:rPr>
              <a:t>Most Profitable Countries:</a:t>
            </a:r>
          </a:p>
          <a:p>
            <a:pPr algn="just">
              <a:lnSpc>
                <a:spcPts val="3312"/>
              </a:lnSpc>
            </a:pPr>
            <a:r>
              <a:rPr lang="en-US" sz="2365" spc="-59" dirty="0">
                <a:solidFill>
                  <a:srgbClr val="000000"/>
                </a:solidFill>
                <a:latin typeface="Poppins"/>
              </a:rPr>
              <a:t>Djibouti and Myanmar emerge as the most profitable countries within the regions analyzed.</a:t>
            </a:r>
          </a:p>
          <a:p>
            <a:pPr algn="just">
              <a:lnSpc>
                <a:spcPts val="3312"/>
              </a:lnSpc>
            </a:pPr>
            <a:endParaRPr lang="en-US" sz="2365" spc="-59" dirty="0">
              <a:solidFill>
                <a:srgbClr val="000000"/>
              </a:solidFill>
              <a:latin typeface="Poppins"/>
            </a:endParaRPr>
          </a:p>
          <a:p>
            <a:pPr algn="just">
              <a:lnSpc>
                <a:spcPts val="3312"/>
              </a:lnSpc>
            </a:pPr>
            <a:endParaRPr lang="en-US" sz="2365" spc="-59" dirty="0">
              <a:solidFill>
                <a:srgbClr val="000000"/>
              </a:solidFill>
              <a:latin typeface="Poppins"/>
            </a:endParaRPr>
          </a:p>
          <a:p>
            <a:pPr algn="just">
              <a:lnSpc>
                <a:spcPts val="3312"/>
              </a:lnSpc>
            </a:pPr>
            <a:endParaRPr lang="en-US" sz="2365" spc="-59" dirty="0">
              <a:solidFill>
                <a:srgbClr val="000000"/>
              </a:solidFill>
              <a:latin typeface="Poppins"/>
            </a:endParaRPr>
          </a:p>
          <a:p>
            <a:pPr algn="just">
              <a:lnSpc>
                <a:spcPts val="3312"/>
              </a:lnSpc>
            </a:pPr>
            <a:endParaRPr lang="en-US" sz="2365" spc="-59" dirty="0">
              <a:solidFill>
                <a:srgbClr val="000000"/>
              </a:solidFill>
              <a:latin typeface="Poppins"/>
            </a:endParaRPr>
          </a:p>
          <a:p>
            <a:pPr algn="just">
              <a:lnSpc>
                <a:spcPts val="3312"/>
              </a:lnSpc>
              <a:spcBef>
                <a:spcPct val="0"/>
              </a:spcBef>
            </a:pPr>
            <a:endParaRPr lang="en-US" sz="2365" spc="-59" dirty="0">
              <a:solidFill>
                <a:srgbClr val="000000"/>
              </a:solidFill>
              <a:latin typeface="Poppins"/>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61C24"/>
        </a:solidFill>
        <a:effectLst/>
      </p:bgPr>
    </p:bg>
    <p:spTree>
      <p:nvGrpSpPr>
        <p:cNvPr id="1" name=""/>
        <p:cNvGrpSpPr/>
        <p:nvPr/>
      </p:nvGrpSpPr>
      <p:grpSpPr>
        <a:xfrm>
          <a:off x="0" y="0"/>
          <a:ext cx="0" cy="0"/>
          <a:chOff x="0" y="0"/>
          <a:chExt cx="0" cy="0"/>
        </a:xfrm>
      </p:grpSpPr>
      <p:grpSp>
        <p:nvGrpSpPr>
          <p:cNvPr id="2" name="Group 2"/>
          <p:cNvGrpSpPr/>
          <p:nvPr/>
        </p:nvGrpSpPr>
        <p:grpSpPr>
          <a:xfrm>
            <a:off x="296994" y="291170"/>
            <a:ext cx="8040826" cy="9356598"/>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6D2932">
                <a:alpha val="49804"/>
              </a:srgbClr>
            </a:solidFill>
          </p:spPr>
          <p:txBody>
            <a:bodyPr/>
            <a:lstStyle/>
            <a:p>
              <a:endParaRPr lang="en-US"/>
            </a:p>
          </p:txBody>
        </p:sp>
        <p:sp>
          <p:nvSpPr>
            <p:cNvPr id="4" name="TextBox 4"/>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0827" y="2119154"/>
            <a:ext cx="6951614" cy="8089151"/>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8100" cap="sq">
              <a:solidFill>
                <a:srgbClr val="8E3C47">
                  <a:alpha val="49804"/>
                </a:srgbClr>
              </a:solidFill>
              <a:prstDash val="solid"/>
              <a:miter/>
            </a:ln>
          </p:spPr>
          <p:txBody>
            <a:bodyPr/>
            <a:lstStyle/>
            <a:p>
              <a:endParaRPr lang="en-US"/>
            </a:p>
          </p:txBody>
        </p:sp>
        <p:sp>
          <p:nvSpPr>
            <p:cNvPr id="7" name="TextBox 7"/>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93337" y="995117"/>
            <a:ext cx="6951614" cy="8089151"/>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0" name="TextBox 10"/>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41023" y="7365309"/>
            <a:ext cx="2464981" cy="2868342"/>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3" name="TextBox 13"/>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37830" y="5947595"/>
            <a:ext cx="1782363" cy="2074023"/>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6" name="TextBox 16"/>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393664" y="768204"/>
            <a:ext cx="502580" cy="584821"/>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19" name="TextBox 19"/>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889096" y="3119461"/>
            <a:ext cx="502580" cy="584821"/>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2" name="TextBox 22"/>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589567" y="8791859"/>
            <a:ext cx="502580" cy="584821"/>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5" name="TextBox 25"/>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58266" y="2401900"/>
            <a:ext cx="502580" cy="584821"/>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8E3C47">
                <a:alpha val="49804"/>
              </a:srgbClr>
            </a:solidFill>
          </p:spPr>
          <p:txBody>
            <a:bodyPr/>
            <a:lstStyle/>
            <a:p>
              <a:endParaRPr lang="en-US"/>
            </a:p>
          </p:txBody>
        </p:sp>
        <p:sp>
          <p:nvSpPr>
            <p:cNvPr id="28" name="TextBox 28"/>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935434" y="4155767"/>
            <a:ext cx="11401399" cy="1722765"/>
          </a:xfrm>
          <a:prstGeom prst="rect">
            <a:avLst/>
          </a:prstGeom>
        </p:spPr>
        <p:txBody>
          <a:bodyPr lIns="0" tIns="0" rIns="0" bIns="0" rtlCol="0" anchor="t">
            <a:spAutoFit/>
          </a:bodyPr>
          <a:lstStyle/>
          <a:p>
            <a:pPr marL="0" lvl="0" indent="0" algn="ctr">
              <a:lnSpc>
                <a:spcPts val="10770"/>
              </a:lnSpc>
            </a:pPr>
            <a:r>
              <a:rPr lang="en-US" sz="11966" spc="837">
                <a:solidFill>
                  <a:srgbClr val="FFFFFF"/>
                </a:solidFill>
                <a:latin typeface="Active Heart"/>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179" y="1742530"/>
            <a:ext cx="12468650" cy="12468650"/>
          </a:xfrm>
          <a:custGeom>
            <a:avLst/>
            <a:gdLst/>
            <a:ahLst/>
            <a:cxnLst/>
            <a:rect l="l" t="t" r="r" b="b"/>
            <a:pathLst>
              <a:path w="12468650" h="12468650">
                <a:moveTo>
                  <a:pt x="0" y="0"/>
                </a:moveTo>
                <a:lnTo>
                  <a:pt x="12468650" y="0"/>
                </a:lnTo>
                <a:lnTo>
                  <a:pt x="12468650"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728115" y="3588561"/>
            <a:ext cx="7415885" cy="0"/>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248106" y="3444223"/>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248106" y="2083524"/>
            <a:ext cx="6011194" cy="6055232"/>
          </a:xfrm>
          <a:custGeom>
            <a:avLst/>
            <a:gdLst/>
            <a:ahLst/>
            <a:cxnLst/>
            <a:rect l="l" t="t" r="r" b="b"/>
            <a:pathLst>
              <a:path w="6011194" h="6055232">
                <a:moveTo>
                  <a:pt x="0" y="0"/>
                </a:moveTo>
                <a:lnTo>
                  <a:pt x="6011194" y="0"/>
                </a:lnTo>
                <a:lnTo>
                  <a:pt x="6011194" y="6055232"/>
                </a:lnTo>
                <a:lnTo>
                  <a:pt x="0" y="6055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352896" y="1680046"/>
            <a:ext cx="10817035" cy="107365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INTRODUCTION</a:t>
            </a:r>
          </a:p>
        </p:txBody>
      </p:sp>
      <p:sp>
        <p:nvSpPr>
          <p:cNvPr id="13" name="TextBox 13"/>
          <p:cNvSpPr txBox="1"/>
          <p:nvPr/>
        </p:nvSpPr>
        <p:spPr>
          <a:xfrm>
            <a:off x="1067170" y="4017299"/>
            <a:ext cx="8889808" cy="4542155"/>
          </a:xfrm>
          <a:prstGeom prst="rect">
            <a:avLst/>
          </a:prstGeom>
        </p:spPr>
        <p:txBody>
          <a:bodyPr lIns="0" tIns="0" rIns="0" bIns="0" rtlCol="0" anchor="t">
            <a:spAutoFit/>
          </a:bodyPr>
          <a:lstStyle/>
          <a:p>
            <a:pPr algn="just">
              <a:lnSpc>
                <a:spcPts val="4000"/>
              </a:lnSpc>
            </a:pPr>
            <a:r>
              <a:rPr lang="en-US" sz="3200" spc="-230">
                <a:solidFill>
                  <a:srgbClr val="0B1320"/>
                </a:solidFill>
                <a:latin typeface="Source Sans Pro Italics"/>
              </a:rPr>
              <a:t>Sales management has gained importance to meet increasing competition and the need for improved methods of distribution to reduce costs and increase profits. Sales management today is the most important function in a commercial and business enterprise. </a:t>
            </a:r>
          </a:p>
          <a:p>
            <a:pPr algn="just">
              <a:lnSpc>
                <a:spcPts val="4000"/>
              </a:lnSpc>
            </a:pPr>
            <a:endParaRPr lang="en-US" sz="3200" spc="-230">
              <a:solidFill>
                <a:srgbClr val="0B1320"/>
              </a:solidFill>
              <a:latin typeface="Source Sans Pro Italics"/>
            </a:endParaRPr>
          </a:p>
          <a:p>
            <a:pPr algn="just">
              <a:lnSpc>
                <a:spcPts val="4000"/>
              </a:lnSpc>
            </a:pPr>
            <a:r>
              <a:rPr lang="en-US" sz="3200" spc="-163">
                <a:solidFill>
                  <a:srgbClr val="0B1320"/>
                </a:solidFill>
                <a:latin typeface="Source Sans Pro Italics"/>
              </a:rPr>
              <a:t>             Sales analytics is the method by which sales data is collected and analyzed to improve sales performance and increase revenue.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1D0"/>
        </a:solidFill>
        <a:effectLst/>
      </p:bgPr>
    </p:bg>
    <p:spTree>
      <p:nvGrpSpPr>
        <p:cNvPr id="1" name=""/>
        <p:cNvGrpSpPr/>
        <p:nvPr/>
      </p:nvGrpSpPr>
      <p:grpSpPr>
        <a:xfrm>
          <a:off x="0" y="0"/>
          <a:ext cx="0" cy="0"/>
          <a:chOff x="0" y="0"/>
          <a:chExt cx="0" cy="0"/>
        </a:xfrm>
      </p:grpSpPr>
      <p:sp>
        <p:nvSpPr>
          <p:cNvPr id="2" name="Freeform 2"/>
          <p:cNvSpPr/>
          <p:nvPr/>
        </p:nvSpPr>
        <p:spPr>
          <a:xfrm>
            <a:off x="-1345613" y="-1923110"/>
            <a:ext cx="8671638" cy="8671638"/>
          </a:xfrm>
          <a:custGeom>
            <a:avLst/>
            <a:gdLst/>
            <a:ahLst/>
            <a:cxnLst/>
            <a:rect l="l" t="t" r="r" b="b"/>
            <a:pathLst>
              <a:path w="8671638" h="8671638">
                <a:moveTo>
                  <a:pt x="0" y="0"/>
                </a:moveTo>
                <a:lnTo>
                  <a:pt x="8671638" y="0"/>
                </a:lnTo>
                <a:lnTo>
                  <a:pt x="8671638" y="8671637"/>
                </a:lnTo>
                <a:lnTo>
                  <a:pt x="0" y="8671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90230" y="2154169"/>
            <a:ext cx="12468650" cy="12468650"/>
          </a:xfrm>
          <a:custGeom>
            <a:avLst/>
            <a:gdLst/>
            <a:ahLst/>
            <a:cxnLst/>
            <a:rect l="l" t="t" r="r" b="b"/>
            <a:pathLst>
              <a:path w="12468650" h="12468650">
                <a:moveTo>
                  <a:pt x="0" y="0"/>
                </a:moveTo>
                <a:lnTo>
                  <a:pt x="12468649" y="0"/>
                </a:lnTo>
                <a:lnTo>
                  <a:pt x="12468649" y="12468650"/>
                </a:lnTo>
                <a:lnTo>
                  <a:pt x="0" y="1246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66661" y="-1760199"/>
            <a:ext cx="11805206" cy="11805206"/>
          </a:xfrm>
          <a:custGeom>
            <a:avLst/>
            <a:gdLst/>
            <a:ahLst/>
            <a:cxnLst/>
            <a:rect l="l" t="t" r="r" b="b"/>
            <a:pathLst>
              <a:path w="11805206" h="11805206">
                <a:moveTo>
                  <a:pt x="0" y="0"/>
                </a:moveTo>
                <a:lnTo>
                  <a:pt x="11805206" y="0"/>
                </a:lnTo>
                <a:lnTo>
                  <a:pt x="11805206" y="11805206"/>
                </a:lnTo>
                <a:lnTo>
                  <a:pt x="0" y="11805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500230" y="5951181"/>
            <a:ext cx="8671638" cy="8671638"/>
          </a:xfrm>
          <a:custGeom>
            <a:avLst/>
            <a:gdLst/>
            <a:ahLst/>
            <a:cxnLst/>
            <a:rect l="l" t="t" r="r" b="b"/>
            <a:pathLst>
              <a:path w="8671638" h="8671638">
                <a:moveTo>
                  <a:pt x="0" y="0"/>
                </a:moveTo>
                <a:lnTo>
                  <a:pt x="8671637" y="0"/>
                </a:lnTo>
                <a:lnTo>
                  <a:pt x="8671637" y="8671638"/>
                </a:lnTo>
                <a:lnTo>
                  <a:pt x="0" y="867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a:off x="1490104" y="3348943"/>
            <a:ext cx="5835871" cy="20238"/>
          </a:xfrm>
          <a:prstGeom prst="line">
            <a:avLst/>
          </a:prstGeom>
          <a:ln w="28575" cap="rnd">
            <a:solidFill>
              <a:srgbClr val="2C273F"/>
            </a:solidFill>
            <a:prstDash val="solid"/>
            <a:headEnd type="none" w="sm" len="sm"/>
            <a:tailEnd type="none" w="sm" len="sm"/>
          </a:ln>
        </p:spPr>
        <p:txBody>
          <a:bodyPr/>
          <a:lstStyle/>
          <a:p>
            <a:endParaRPr lang="en-US"/>
          </a:p>
        </p:txBody>
      </p:sp>
      <p:sp>
        <p:nvSpPr>
          <p:cNvPr id="7" name="Freeform 7"/>
          <p:cNvSpPr/>
          <p:nvPr/>
        </p:nvSpPr>
        <p:spPr>
          <a:xfrm>
            <a:off x="-2057400" y="842231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047630" y="-17020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416523" y="4717367"/>
            <a:ext cx="6842777" cy="6842777"/>
          </a:xfrm>
          <a:custGeom>
            <a:avLst/>
            <a:gdLst/>
            <a:ahLst/>
            <a:cxnLst/>
            <a:rect l="l" t="t" r="r" b="b"/>
            <a:pathLst>
              <a:path w="6842777" h="6842777">
                <a:moveTo>
                  <a:pt x="0" y="0"/>
                </a:moveTo>
                <a:lnTo>
                  <a:pt x="6842777" y="0"/>
                </a:lnTo>
                <a:lnTo>
                  <a:pt x="6842777" y="6842777"/>
                </a:lnTo>
                <a:lnTo>
                  <a:pt x="0" y="68427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5413842" y="519721"/>
            <a:ext cx="2573635" cy="1006057"/>
          </a:xfrm>
          <a:custGeom>
            <a:avLst/>
            <a:gdLst/>
            <a:ahLst/>
            <a:cxnLst/>
            <a:rect l="l" t="t" r="r" b="b"/>
            <a:pathLst>
              <a:path w="2573635" h="1006057">
                <a:moveTo>
                  <a:pt x="0" y="0"/>
                </a:moveTo>
                <a:lnTo>
                  <a:pt x="2573635" y="0"/>
                </a:lnTo>
                <a:lnTo>
                  <a:pt x="2573635" y="1006057"/>
                </a:lnTo>
                <a:lnTo>
                  <a:pt x="0" y="1006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9782111" y="3334656"/>
            <a:ext cx="7477189" cy="5641879"/>
          </a:xfrm>
          <a:custGeom>
            <a:avLst/>
            <a:gdLst/>
            <a:ahLst/>
            <a:cxnLst/>
            <a:rect l="l" t="t" r="r" b="b"/>
            <a:pathLst>
              <a:path w="7477189" h="5641879">
                <a:moveTo>
                  <a:pt x="0" y="0"/>
                </a:moveTo>
                <a:lnTo>
                  <a:pt x="7477189" y="0"/>
                </a:lnTo>
                <a:lnTo>
                  <a:pt x="7477189" y="5641879"/>
                </a:lnTo>
                <a:lnTo>
                  <a:pt x="0" y="5641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537684" y="1077306"/>
            <a:ext cx="9940735" cy="2045207"/>
          </a:xfrm>
          <a:prstGeom prst="rect">
            <a:avLst/>
          </a:prstGeom>
        </p:spPr>
        <p:txBody>
          <a:bodyPr lIns="0" tIns="0" rIns="0" bIns="0" rtlCol="0" anchor="t">
            <a:spAutoFit/>
          </a:bodyPr>
          <a:lstStyle/>
          <a:p>
            <a:pPr>
              <a:lnSpc>
                <a:spcPts val="7655"/>
              </a:lnSpc>
            </a:pPr>
            <a:r>
              <a:rPr lang="en-US" sz="8799">
                <a:solidFill>
                  <a:srgbClr val="2C273F"/>
                </a:solidFill>
                <a:latin typeface="Paalalabas Wide"/>
              </a:rPr>
              <a:t>PROBLEM STATEMENT</a:t>
            </a:r>
          </a:p>
        </p:txBody>
      </p:sp>
      <p:sp>
        <p:nvSpPr>
          <p:cNvPr id="13" name="TextBox 13"/>
          <p:cNvSpPr txBox="1"/>
          <p:nvPr/>
        </p:nvSpPr>
        <p:spPr>
          <a:xfrm>
            <a:off x="1028700" y="4161454"/>
            <a:ext cx="8246073" cy="2801620"/>
          </a:xfrm>
          <a:prstGeom prst="rect">
            <a:avLst/>
          </a:prstGeom>
        </p:spPr>
        <p:txBody>
          <a:bodyPr lIns="0" tIns="0" rIns="0" bIns="0" rtlCol="0" anchor="t">
            <a:spAutoFit/>
          </a:bodyPr>
          <a:lstStyle/>
          <a:p>
            <a:pPr algn="just">
              <a:lnSpc>
                <a:spcPts val="3680"/>
              </a:lnSpc>
            </a:pPr>
            <a:r>
              <a:rPr lang="en-US" sz="3200" spc="96">
                <a:solidFill>
                  <a:srgbClr val="0B1320"/>
                </a:solidFill>
                <a:latin typeface="Source Sans Pro Italics"/>
              </a:rPr>
              <a:t>Have to conduct a detailed year-wise analysis of Amazon sales data to understand sales trends by identifying key metrics and other factors and show the meaningful relationship between attributes.</a:t>
            </a:r>
          </a:p>
          <a:p>
            <a:pPr algn="just">
              <a:lnSpc>
                <a:spcPts val="3680"/>
              </a:lnSpc>
            </a:pPr>
            <a:endParaRPr lang="en-US" sz="3200" spc="96">
              <a:solidFill>
                <a:srgbClr val="0B1320"/>
              </a:solidFill>
              <a:latin typeface="Source Sans Pro Italic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4024679"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a:off x="1133268" y="990600"/>
            <a:ext cx="7216255"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9144000" y="5814738"/>
            <a:ext cx="3898909" cy="3376279"/>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6122869" y="3979281"/>
            <a:ext cx="3898909" cy="3376279"/>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12231330" y="3990920"/>
            <a:ext cx="3898909" cy="3376279"/>
            <a:chOff x="0" y="0"/>
            <a:chExt cx="816877" cy="707379"/>
          </a:xfrm>
        </p:grpSpPr>
        <p:sp>
          <p:nvSpPr>
            <p:cNvPr id="11" name="Freeform 11"/>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2" name="TextBox 12"/>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9144000" y="2155197"/>
            <a:ext cx="3898909" cy="3376279"/>
            <a:chOff x="0" y="0"/>
            <a:chExt cx="816877" cy="707379"/>
          </a:xfrm>
        </p:grpSpPr>
        <p:sp>
          <p:nvSpPr>
            <p:cNvPr id="14" name="Freeform 14"/>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15" name="TextBox 15"/>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9666464" y="350337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Revenue</a:t>
            </a:r>
          </a:p>
        </p:txBody>
      </p:sp>
      <p:sp>
        <p:nvSpPr>
          <p:cNvPr id="17" name="TextBox 17"/>
          <p:cNvSpPr txBox="1"/>
          <p:nvPr/>
        </p:nvSpPr>
        <p:spPr>
          <a:xfrm>
            <a:off x="12753794" y="5424793"/>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Quantity Sold</a:t>
            </a:r>
          </a:p>
        </p:txBody>
      </p:sp>
      <p:sp>
        <p:nvSpPr>
          <p:cNvPr id="18" name="TextBox 18"/>
          <p:cNvSpPr txBox="1"/>
          <p:nvPr/>
        </p:nvSpPr>
        <p:spPr>
          <a:xfrm>
            <a:off x="9666464" y="7248612"/>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Profit</a:t>
            </a:r>
          </a:p>
        </p:txBody>
      </p:sp>
      <p:sp>
        <p:nvSpPr>
          <p:cNvPr id="19" name="TextBox 19"/>
          <p:cNvSpPr txBox="1"/>
          <p:nvPr/>
        </p:nvSpPr>
        <p:spPr>
          <a:xfrm>
            <a:off x="6645333" y="5390464"/>
            <a:ext cx="2853980" cy="441857"/>
          </a:xfrm>
          <a:prstGeom prst="rect">
            <a:avLst/>
          </a:prstGeom>
        </p:spPr>
        <p:txBody>
          <a:bodyPr lIns="0" tIns="0" rIns="0" bIns="0" rtlCol="0" anchor="t">
            <a:spAutoFit/>
          </a:bodyPr>
          <a:lstStyle/>
          <a:p>
            <a:pPr algn="ctr">
              <a:lnSpc>
                <a:spcPts val="3470"/>
              </a:lnSpc>
              <a:spcBef>
                <a:spcPct val="0"/>
              </a:spcBef>
            </a:pPr>
            <a:r>
              <a:rPr lang="en-US" sz="2479">
                <a:solidFill>
                  <a:srgbClr val="FFFFFF"/>
                </a:solidFill>
                <a:latin typeface="Poppins Bold"/>
              </a:rPr>
              <a:t>Total Cost</a:t>
            </a:r>
          </a:p>
        </p:txBody>
      </p:sp>
      <p:sp>
        <p:nvSpPr>
          <p:cNvPr id="20" name="TextBox 20"/>
          <p:cNvSpPr txBox="1"/>
          <p:nvPr/>
        </p:nvSpPr>
        <p:spPr>
          <a:xfrm>
            <a:off x="1133268" y="1238331"/>
            <a:ext cx="632385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Main KPIs</a:t>
            </a:r>
            <a:r>
              <a:rPr lang="en-US" sz="9200">
                <a:solidFill>
                  <a:srgbClr val="FFFFFF"/>
                </a:solidFill>
                <a:latin typeface="Canva Sans Bold"/>
              </a:rPr>
              <a:t>n</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pic>
        <p:nvPicPr>
          <p:cNvPr id="5" name="Picture 4" descr="A screenshot of a computer&#10;&#10;Description automatically generated">
            <a:extLst>
              <a:ext uri="{FF2B5EF4-FFF2-40B4-BE49-F238E27FC236}">
                <a16:creationId xmlns:a16="http://schemas.microsoft.com/office/drawing/2014/main" id="{22AD9212-EA84-5D18-4010-5DA137795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59997"/>
            <a:ext cx="16306800" cy="8841904"/>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pic>
        <p:nvPicPr>
          <p:cNvPr id="5" name="Picture 4" descr="A screenshot of a computer&#10;&#10;Description automatically generated">
            <a:extLst>
              <a:ext uri="{FF2B5EF4-FFF2-40B4-BE49-F238E27FC236}">
                <a16:creationId xmlns:a16="http://schemas.microsoft.com/office/drawing/2014/main" id="{A0AA9870-4E29-0EE4-EE15-C372A8472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9050"/>
            <a:ext cx="15087600" cy="8902851"/>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pic>
        <p:nvPicPr>
          <p:cNvPr id="4" name="Picture 3" descr="A screen shot of a graph&#10;&#10;Description automatically generated">
            <a:extLst>
              <a:ext uri="{FF2B5EF4-FFF2-40B4-BE49-F238E27FC236}">
                <a16:creationId xmlns:a16="http://schemas.microsoft.com/office/drawing/2014/main" id="{5568A68D-FA9D-B07D-06A9-C51FECF39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257300"/>
            <a:ext cx="14173199" cy="8365497"/>
          </a:xfrm>
          <a:prstGeom prst="rect">
            <a:avLst/>
          </a:prstGeom>
        </p:spPr>
      </p:pic>
    </p:spTree>
    <p:extLst>
      <p:ext uri="{BB962C8B-B14F-4D97-AF65-F5344CB8AC3E}">
        <p14:creationId xmlns:p14="http://schemas.microsoft.com/office/powerpoint/2010/main" val="53793537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6861" y="108334"/>
            <a:ext cx="5654278" cy="920366"/>
          </a:xfrm>
          <a:prstGeom prst="rect">
            <a:avLst/>
          </a:prstGeom>
        </p:spPr>
        <p:txBody>
          <a:bodyPr lIns="0" tIns="0" rIns="0" bIns="0" rtlCol="0" anchor="t">
            <a:spAutoFit/>
          </a:bodyPr>
          <a:lstStyle/>
          <a:p>
            <a:pPr algn="ctr">
              <a:lnSpc>
                <a:spcPts val="7546"/>
              </a:lnSpc>
            </a:pPr>
            <a:r>
              <a:rPr lang="en-US" sz="5390">
                <a:solidFill>
                  <a:srgbClr val="000000"/>
                </a:solidFill>
                <a:latin typeface="Canva Sans Bold"/>
              </a:rPr>
              <a:t>MY DASHBOARD</a:t>
            </a:r>
          </a:p>
        </p:txBody>
      </p:sp>
      <p:pic>
        <p:nvPicPr>
          <p:cNvPr id="5" name="Picture 4" descr="A screenshot of a computer&#10;&#10;Description automatically generated">
            <a:extLst>
              <a:ext uri="{FF2B5EF4-FFF2-40B4-BE49-F238E27FC236}">
                <a16:creationId xmlns:a16="http://schemas.microsoft.com/office/drawing/2014/main" id="{49AAEB4F-197F-950E-0CD4-DAB4DB002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42927"/>
            <a:ext cx="14096999" cy="8182657"/>
          </a:xfrm>
          <a:prstGeom prst="rect">
            <a:avLst/>
          </a:prstGeom>
        </p:spPr>
      </p:pic>
    </p:spTree>
    <p:extLst>
      <p:ext uri="{BB962C8B-B14F-4D97-AF65-F5344CB8AC3E}">
        <p14:creationId xmlns:p14="http://schemas.microsoft.com/office/powerpoint/2010/main" val="382552072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9239250"/>
            <a:ext cx="16221216" cy="0"/>
          </a:xfrm>
          <a:prstGeom prst="line">
            <a:avLst/>
          </a:prstGeom>
          <a:ln w="38100" cap="flat">
            <a:solidFill>
              <a:srgbClr val="000000"/>
            </a:solidFill>
            <a:prstDash val="solid"/>
            <a:headEnd type="diamond" w="lg" len="lg"/>
            <a:tailEnd type="none" w="sm" len="sm"/>
          </a:ln>
        </p:spPr>
        <p:txBody>
          <a:bodyPr/>
          <a:lstStyle/>
          <a:p>
            <a:endParaRPr lang="en-US"/>
          </a:p>
        </p:txBody>
      </p:sp>
      <p:sp>
        <p:nvSpPr>
          <p:cNvPr id="3" name="AutoShape 3"/>
          <p:cNvSpPr/>
          <p:nvPr/>
        </p:nvSpPr>
        <p:spPr>
          <a:xfrm rot="-10800000">
            <a:off x="4961425" y="990600"/>
            <a:ext cx="12246450" cy="0"/>
          </a:xfrm>
          <a:prstGeom prst="line">
            <a:avLst/>
          </a:prstGeom>
          <a:ln w="38100" cap="flat">
            <a:solidFill>
              <a:srgbClr val="000000"/>
            </a:solidFill>
            <a:prstDash val="solid"/>
            <a:headEnd type="diamond" w="lg" len="lg"/>
            <a:tailEnd type="none" w="sm" len="sm"/>
          </a:ln>
        </p:spPr>
        <p:txBody>
          <a:bodyPr/>
          <a:lstStyle/>
          <a:p>
            <a:endParaRPr lang="en-US"/>
          </a:p>
        </p:txBody>
      </p:sp>
      <p:grpSp>
        <p:nvGrpSpPr>
          <p:cNvPr id="4" name="Group 4"/>
          <p:cNvGrpSpPr/>
          <p:nvPr/>
        </p:nvGrpSpPr>
        <p:grpSpPr>
          <a:xfrm>
            <a:off x="323886" y="647701"/>
            <a:ext cx="5638801" cy="4359701"/>
            <a:chOff x="0" y="0"/>
            <a:chExt cx="816877" cy="707379"/>
          </a:xfrm>
        </p:grpSpPr>
        <p:sp>
          <p:nvSpPr>
            <p:cNvPr id="5" name="Freeform 5"/>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6" name="TextBox 6"/>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323886" y="5167745"/>
            <a:ext cx="5638801" cy="3911161"/>
            <a:chOff x="0" y="0"/>
            <a:chExt cx="816877" cy="707379"/>
          </a:xfrm>
        </p:grpSpPr>
        <p:sp>
          <p:nvSpPr>
            <p:cNvPr id="8" name="Freeform 8"/>
            <p:cNvSpPr/>
            <p:nvPr/>
          </p:nvSpPr>
          <p:spPr>
            <a:xfrm>
              <a:off x="0" y="0"/>
              <a:ext cx="816877" cy="707379"/>
            </a:xfrm>
            <a:custGeom>
              <a:avLst/>
              <a:gdLst/>
              <a:ahLst/>
              <a:cxnLst/>
              <a:rect l="l" t="t" r="r" b="b"/>
              <a:pathLst>
                <a:path w="816877" h="707379">
                  <a:moveTo>
                    <a:pt x="816877" y="353690"/>
                  </a:moveTo>
                  <a:lnTo>
                    <a:pt x="613677" y="707379"/>
                  </a:lnTo>
                  <a:lnTo>
                    <a:pt x="203200" y="707379"/>
                  </a:lnTo>
                  <a:lnTo>
                    <a:pt x="0" y="353690"/>
                  </a:lnTo>
                  <a:lnTo>
                    <a:pt x="203200" y="0"/>
                  </a:lnTo>
                  <a:lnTo>
                    <a:pt x="613677" y="0"/>
                  </a:lnTo>
                  <a:lnTo>
                    <a:pt x="816877" y="353690"/>
                  </a:lnTo>
                  <a:close/>
                </a:path>
              </a:pathLst>
            </a:custGeom>
            <a:solidFill>
              <a:srgbClr val="004AAD"/>
            </a:solidFill>
          </p:spPr>
          <p:txBody>
            <a:bodyPr/>
            <a:lstStyle/>
            <a:p>
              <a:endParaRPr lang="en-US"/>
            </a:p>
          </p:txBody>
        </p:sp>
        <p:sp>
          <p:nvSpPr>
            <p:cNvPr id="9" name="TextBox 9"/>
            <p:cNvSpPr txBox="1"/>
            <p:nvPr/>
          </p:nvSpPr>
          <p:spPr>
            <a:xfrm>
              <a:off x="114300" y="-66675"/>
              <a:ext cx="588277" cy="77405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8657242" y="267218"/>
            <a:ext cx="6572084" cy="742432"/>
          </a:xfrm>
          <a:prstGeom prst="rect">
            <a:avLst/>
          </a:prstGeom>
        </p:spPr>
        <p:txBody>
          <a:bodyPr lIns="0" tIns="0" rIns="0" bIns="0" rtlCol="0" anchor="t">
            <a:spAutoFit/>
          </a:bodyPr>
          <a:lstStyle/>
          <a:p>
            <a:pPr>
              <a:lnSpc>
                <a:spcPts val="5604"/>
              </a:lnSpc>
            </a:pPr>
            <a:r>
              <a:rPr lang="en-US" sz="5604" dirty="0">
                <a:solidFill>
                  <a:srgbClr val="004AAD"/>
                </a:solidFill>
                <a:latin typeface="Antonio Bold"/>
              </a:rPr>
              <a:t>INSIGHTS GENERATED</a:t>
            </a:r>
          </a:p>
        </p:txBody>
      </p:sp>
      <p:sp>
        <p:nvSpPr>
          <p:cNvPr id="11" name="TextBox 11"/>
          <p:cNvSpPr txBox="1"/>
          <p:nvPr/>
        </p:nvSpPr>
        <p:spPr>
          <a:xfrm>
            <a:off x="7382379" y="1485265"/>
            <a:ext cx="9121810" cy="7773035"/>
          </a:xfrm>
          <a:prstGeom prst="rect">
            <a:avLst/>
          </a:prstGeom>
        </p:spPr>
        <p:txBody>
          <a:bodyPr lIns="0" tIns="0" rIns="0" bIns="0" rtlCol="0" anchor="t">
            <a:spAutoFit/>
          </a:bodyPr>
          <a:lstStyle/>
          <a:p>
            <a:pPr algn="just">
              <a:lnSpc>
                <a:spcPts val="3640"/>
              </a:lnSpc>
            </a:pPr>
            <a:endParaRPr dirty="0"/>
          </a:p>
          <a:p>
            <a:pPr marL="561344" lvl="1" indent="-280672" algn="just">
              <a:lnSpc>
                <a:spcPts val="3640"/>
              </a:lnSpc>
              <a:buFont typeface="Arial"/>
              <a:buChar char="•"/>
            </a:pPr>
            <a:r>
              <a:rPr lang="en-US" sz="2600" dirty="0">
                <a:solidFill>
                  <a:srgbClr val="000000"/>
                </a:solidFill>
                <a:latin typeface="Poppins Bold"/>
              </a:rPr>
              <a:t>Top 5 Gross Profit Margin Categories</a:t>
            </a:r>
            <a:r>
              <a:rPr lang="en-US" sz="2600" dirty="0">
                <a:solidFill>
                  <a:srgbClr val="000000"/>
                </a:solidFill>
                <a:latin typeface="Poppins Semi-Bold"/>
              </a:rPr>
              <a:t>:</a:t>
            </a:r>
          </a:p>
          <a:p>
            <a:pPr algn="just">
              <a:lnSpc>
                <a:spcPts val="3640"/>
              </a:lnSpc>
            </a:pPr>
            <a:r>
              <a:rPr lang="en-US" sz="2600" dirty="0">
                <a:solidFill>
                  <a:srgbClr val="000000"/>
                </a:solidFill>
                <a:latin typeface="Poppins"/>
              </a:rPr>
              <a:t>     Cosmetics, Households, Office Supplies, Clothes, </a:t>
            </a:r>
          </a:p>
          <a:p>
            <a:pPr algn="just">
              <a:lnSpc>
                <a:spcPts val="3640"/>
              </a:lnSpc>
            </a:pPr>
            <a:r>
              <a:rPr lang="en-US" sz="2600" dirty="0">
                <a:solidFill>
                  <a:srgbClr val="000000"/>
                </a:solidFill>
                <a:latin typeface="Poppins"/>
              </a:rPr>
              <a:t>     and Baby Food are the top-performing categories in </a:t>
            </a:r>
          </a:p>
          <a:p>
            <a:pPr algn="just">
              <a:lnSpc>
                <a:spcPts val="3640"/>
              </a:lnSpc>
            </a:pPr>
            <a:r>
              <a:rPr lang="en-US" sz="2600" dirty="0">
                <a:solidFill>
                  <a:srgbClr val="000000"/>
                </a:solidFill>
                <a:latin typeface="Poppins"/>
              </a:rPr>
              <a:t>     terms of gross profit margin.</a:t>
            </a:r>
          </a:p>
          <a:p>
            <a:pPr algn="just">
              <a:lnSpc>
                <a:spcPts val="3640"/>
              </a:lnSpc>
            </a:pPr>
            <a:endParaRPr lang="en-US" sz="2600" dirty="0">
              <a:solidFill>
                <a:srgbClr val="000000"/>
              </a:solidFill>
              <a:latin typeface="Poppins"/>
            </a:endParaRPr>
          </a:p>
          <a:p>
            <a:pPr marL="561344" lvl="1" indent="-280672" algn="just">
              <a:lnSpc>
                <a:spcPts val="3640"/>
              </a:lnSpc>
              <a:buFont typeface="Arial"/>
              <a:buChar char="•"/>
            </a:pPr>
            <a:r>
              <a:rPr lang="en-US" sz="2600" dirty="0">
                <a:solidFill>
                  <a:srgbClr val="000000"/>
                </a:solidFill>
                <a:latin typeface="Poppins Bold"/>
              </a:rPr>
              <a:t>Profit Percentage by Sales Channels:</a:t>
            </a:r>
          </a:p>
          <a:p>
            <a:pPr algn="just">
              <a:lnSpc>
                <a:spcPts val="3640"/>
              </a:lnSpc>
            </a:pPr>
            <a:r>
              <a:rPr lang="en-US" sz="2600" dirty="0">
                <a:solidFill>
                  <a:srgbClr val="000000"/>
                </a:solidFill>
                <a:latin typeface="Poppins"/>
              </a:rPr>
              <a:t>    Online sales contribute to 44% of the total profit, </a:t>
            </a:r>
          </a:p>
          <a:p>
            <a:pPr algn="just">
              <a:lnSpc>
                <a:spcPts val="3640"/>
              </a:lnSpc>
            </a:pPr>
            <a:r>
              <a:rPr lang="en-US" sz="2600" dirty="0">
                <a:solidFill>
                  <a:srgbClr val="000000"/>
                </a:solidFill>
                <a:latin typeface="Poppins"/>
              </a:rPr>
              <a:t>    while offline sales contribute to the remaining 56%</a:t>
            </a:r>
          </a:p>
          <a:p>
            <a:pPr algn="just">
              <a:lnSpc>
                <a:spcPts val="3640"/>
              </a:lnSpc>
            </a:pPr>
            <a:endParaRPr lang="en-US" sz="2600" dirty="0">
              <a:solidFill>
                <a:srgbClr val="000000"/>
              </a:solidFill>
              <a:latin typeface="Poppins"/>
            </a:endParaRPr>
          </a:p>
          <a:p>
            <a:pPr marL="561344" lvl="1" indent="-280672" algn="just">
              <a:lnSpc>
                <a:spcPts val="3640"/>
              </a:lnSpc>
              <a:buFont typeface="Arial"/>
              <a:buChar char="•"/>
            </a:pPr>
            <a:r>
              <a:rPr lang="en-US" sz="2600" dirty="0">
                <a:solidFill>
                  <a:srgbClr val="000000"/>
                </a:solidFill>
                <a:latin typeface="Poppins Bold"/>
              </a:rPr>
              <a:t>Profit Percentage by Customer Preferences:</a:t>
            </a:r>
          </a:p>
          <a:p>
            <a:pPr algn="just">
              <a:lnSpc>
                <a:spcPts val="3640"/>
              </a:lnSpc>
            </a:pPr>
            <a:r>
              <a:rPr lang="en-US" sz="2600" dirty="0">
                <a:solidFill>
                  <a:srgbClr val="000000"/>
                </a:solidFill>
                <a:latin typeface="Poppins"/>
              </a:rPr>
              <a:t>   High-priority customer preferences generate 38% </a:t>
            </a:r>
          </a:p>
          <a:p>
            <a:pPr algn="just">
              <a:lnSpc>
                <a:spcPts val="3640"/>
              </a:lnSpc>
            </a:pPr>
            <a:r>
              <a:rPr lang="en-US" sz="2600" dirty="0">
                <a:solidFill>
                  <a:srgbClr val="000000"/>
                </a:solidFill>
                <a:latin typeface="Poppins"/>
              </a:rPr>
              <a:t>   of the total profit, followed by the least priority </a:t>
            </a:r>
          </a:p>
          <a:p>
            <a:pPr algn="just">
              <a:lnSpc>
                <a:spcPts val="3640"/>
              </a:lnSpc>
            </a:pPr>
            <a:r>
              <a:rPr lang="en-US" sz="2600" dirty="0">
                <a:solidFill>
                  <a:srgbClr val="000000"/>
                </a:solidFill>
                <a:latin typeface="Poppins"/>
              </a:rPr>
              <a:t>   (25%), medium (22%), and cancels (15%).</a:t>
            </a:r>
          </a:p>
          <a:p>
            <a:pPr algn="just">
              <a:lnSpc>
                <a:spcPts val="3640"/>
              </a:lnSpc>
            </a:pPr>
            <a:endParaRPr lang="en-US" sz="2600" dirty="0">
              <a:solidFill>
                <a:srgbClr val="000000"/>
              </a:solidFill>
              <a:latin typeface="Poppins"/>
            </a:endParaRPr>
          </a:p>
          <a:p>
            <a:pPr algn="just">
              <a:lnSpc>
                <a:spcPts val="3640"/>
              </a:lnSpc>
            </a:pPr>
            <a:endParaRPr lang="en-US" sz="2600" dirty="0">
              <a:solidFill>
                <a:srgbClr val="000000"/>
              </a:solidFill>
              <a:latin typeface="Poppins"/>
            </a:endParaRPr>
          </a:p>
          <a:p>
            <a:pPr algn="just">
              <a:lnSpc>
                <a:spcPts val="3640"/>
              </a:lnSpc>
              <a:spcBef>
                <a:spcPct val="0"/>
              </a:spcBef>
            </a:pPr>
            <a:endParaRPr lang="en-US" sz="2600" dirty="0">
              <a:solidFill>
                <a:srgbClr val="000000"/>
              </a:solidFill>
              <a:latin typeface="Poppins"/>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eec8b56-cf92-4f4e-ae60-9935f5ad962f}" enabled="1" method="Standard" siteId="{d5d2540f-f60a-45ad-86a9-e2e792ee6669}" contentBits="0" removed="0"/>
</clbl:labelList>
</file>

<file path=docProps/app.xml><?xml version="1.0" encoding="utf-8"?>
<Properties xmlns="http://schemas.openxmlformats.org/officeDocument/2006/extended-properties" xmlns:vt="http://schemas.openxmlformats.org/officeDocument/2006/docPropsVTypes">
  <TotalTime>8</TotalTime>
  <Words>333</Words>
  <Application>Microsoft Office PowerPoint</Application>
  <PresentationFormat>Custom</PresentationFormat>
  <Paragraphs>49</Paragraphs>
  <Slides>11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Calibri</vt:lpstr>
      <vt:lpstr>Canva Sans Bold</vt:lpstr>
      <vt:lpstr>Poppins</vt:lpstr>
      <vt:lpstr>Garet Bold</vt:lpstr>
      <vt:lpstr>Antonio Bold</vt:lpstr>
      <vt:lpstr>Barabara</vt:lpstr>
      <vt:lpstr>Poppins Bold</vt:lpstr>
      <vt:lpstr>Source Sans Pro Italics</vt:lpstr>
      <vt:lpstr>Poppins Semi-Bold</vt:lpstr>
      <vt:lpstr>Arial</vt:lpstr>
      <vt:lpstr>Active Heart</vt:lpstr>
      <vt:lpstr>Paalalabas Wide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Manager</dc:title>
  <dc:creator>Reshma Selvaraj</dc:creator>
  <cp:lastModifiedBy>Reshma Selvaraj</cp:lastModifiedBy>
  <cp:revision>3</cp:revision>
  <dcterms:created xsi:type="dcterms:W3CDTF">2006-08-16T00:00:00Z</dcterms:created>
  <dcterms:modified xsi:type="dcterms:W3CDTF">2024-09-14T05:38:38Z</dcterms:modified>
  <dc:identifier>DAGAlgUMyGE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2024-03-26T08:16:25Z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675ad84c-6a1c-433e-adb2-3c3eb5782e59</vt:lpwstr>
  </property>
  <property fmtid="{D5CDD505-2E9C-101B-9397-08002B2CF9AE}" pid="8" name="MSIP_Label_defa4170-0d19-0005-0004-bc88714345d2_ContentBits">
    <vt:lpwstr>0</vt:lpwstr>
  </property>
</Properties>
</file>